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1"/>
  </p:notesMasterIdLst>
  <p:sldIdLst>
    <p:sldId id="310" r:id="rId2"/>
    <p:sldId id="353" r:id="rId3"/>
    <p:sldId id="360" r:id="rId4"/>
    <p:sldId id="354" r:id="rId5"/>
    <p:sldId id="383" r:id="rId6"/>
    <p:sldId id="388" r:id="rId7"/>
    <p:sldId id="389" r:id="rId8"/>
    <p:sldId id="357" r:id="rId9"/>
    <p:sldId id="361" r:id="rId10"/>
  </p:sldIdLst>
  <p:sldSz cx="9144000" cy="6858000" type="screen4x3"/>
  <p:notesSz cx="6842125" cy="9983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  <a:srgbClr val="99FFCC"/>
    <a:srgbClr val="66FFCC"/>
    <a:srgbClr val="FFAE5D"/>
    <a:srgbClr val="FF9933"/>
    <a:srgbClr val="FF6600"/>
    <a:srgbClr val="1F497D"/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2664" autoAdjust="0"/>
  </p:normalViewPr>
  <p:slideViewPr>
    <p:cSldViewPr>
      <p:cViewPr>
        <p:scale>
          <a:sx n="80" d="100"/>
          <a:sy n="80" d="100"/>
        </p:scale>
        <p:origin x="-1560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5450" cy="498475"/>
          </a:xfrm>
          <a:prstGeom prst="rect">
            <a:avLst/>
          </a:prstGeom>
        </p:spPr>
        <p:txBody>
          <a:bodyPr vert="horz" lIns="91538" tIns="45770" rIns="91538" bIns="457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6675" y="0"/>
            <a:ext cx="2963863" cy="498475"/>
          </a:xfrm>
          <a:prstGeom prst="rect">
            <a:avLst/>
          </a:prstGeom>
        </p:spPr>
        <p:txBody>
          <a:bodyPr vert="horz" lIns="91538" tIns="45770" rIns="91538" bIns="457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0C15920-8F83-4BAD-A027-A41C190F2DBF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99037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8" tIns="45770" rIns="91538" bIns="4577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41863"/>
            <a:ext cx="5472113" cy="4494212"/>
          </a:xfrm>
          <a:prstGeom prst="rect">
            <a:avLst/>
          </a:prstGeom>
        </p:spPr>
        <p:txBody>
          <a:bodyPr vert="horz" lIns="91538" tIns="45770" rIns="91538" bIns="4577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83725"/>
            <a:ext cx="2965450" cy="498475"/>
          </a:xfrm>
          <a:prstGeom prst="rect">
            <a:avLst/>
          </a:prstGeom>
        </p:spPr>
        <p:txBody>
          <a:bodyPr vert="horz" lIns="91538" tIns="45770" rIns="91538" bIns="457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6675" y="9483725"/>
            <a:ext cx="2963863" cy="498475"/>
          </a:xfrm>
          <a:prstGeom prst="rect">
            <a:avLst/>
          </a:prstGeom>
        </p:spPr>
        <p:txBody>
          <a:bodyPr vert="horz" lIns="91538" tIns="45770" rIns="91538" bIns="4577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6BB3DC2-96A1-450F-A567-5D68B35B2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0146BC-8882-43D6-89CB-48E5A6FB9C3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76675" y="9483725"/>
            <a:ext cx="2963863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38" tIns="45770" rIns="91538" bIns="45770" anchor="b"/>
          <a:lstStyle/>
          <a:p>
            <a:pPr algn="r">
              <a:defRPr/>
            </a:pPr>
            <a:fld id="{E0DD5A51-78C7-4B26-B4D7-5FFC1DC9C813}" type="slidenum">
              <a:rPr lang="ru-RU" sz="1200">
                <a:solidFill>
                  <a:schemeClr val="tx1"/>
                </a:solidFill>
                <a:latin typeface="+mn-lt"/>
              </a:rPr>
              <a:pPr algn="r">
                <a:defRPr/>
              </a:pPr>
              <a:t>2</a:t>
            </a:fld>
            <a:endParaRPr lang="ru-RU" sz="12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76675" y="9483725"/>
            <a:ext cx="2963863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38" tIns="45770" rIns="91538" bIns="45770" anchor="b"/>
          <a:lstStyle/>
          <a:p>
            <a:pPr algn="r">
              <a:defRPr/>
            </a:pPr>
            <a:fld id="{B69E1D59-E5FF-440A-9691-FBC9BE2F48AF}" type="slidenum">
              <a:rPr lang="ru-RU" sz="1200">
                <a:solidFill>
                  <a:schemeClr val="tx1"/>
                </a:solidFill>
                <a:latin typeface="+mn-lt"/>
              </a:rPr>
              <a:pPr algn="r">
                <a:defRPr/>
              </a:pPr>
              <a:t>3</a:t>
            </a:fld>
            <a:endParaRPr lang="ru-RU" sz="12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76675" y="9483725"/>
            <a:ext cx="2963863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38" tIns="45770" rIns="91538" bIns="45770" anchor="b"/>
          <a:lstStyle/>
          <a:p>
            <a:pPr algn="r">
              <a:defRPr/>
            </a:pPr>
            <a:fld id="{9EB38E14-CE12-4F62-A771-BB873DABF22F}" type="slidenum">
              <a:rPr lang="ru-RU" sz="1200">
                <a:solidFill>
                  <a:schemeClr val="tx1"/>
                </a:solidFill>
                <a:latin typeface="+mn-lt"/>
              </a:rPr>
              <a:pPr algn="r">
                <a:defRPr/>
              </a:pPr>
              <a:t>4</a:t>
            </a:fld>
            <a:endParaRPr lang="ru-RU" sz="12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76675" y="9483725"/>
            <a:ext cx="2963863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38" tIns="45770" rIns="91538" bIns="45770" anchor="b"/>
          <a:lstStyle/>
          <a:p>
            <a:pPr algn="r">
              <a:defRPr/>
            </a:pPr>
            <a:fld id="{9EB38E14-CE12-4F62-A771-BB873DABF22F}" type="slidenum">
              <a:rPr lang="ru-RU" sz="1200">
                <a:solidFill>
                  <a:schemeClr val="tx1"/>
                </a:solidFill>
                <a:latin typeface="+mn-lt"/>
              </a:rPr>
              <a:pPr algn="r">
                <a:defRPr/>
              </a:pPr>
              <a:t>5</a:t>
            </a:fld>
            <a:endParaRPr lang="ru-RU" sz="12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76675" y="9483725"/>
            <a:ext cx="2963863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38" tIns="45770" rIns="91538" bIns="45770" anchor="b"/>
          <a:lstStyle/>
          <a:p>
            <a:pPr algn="r">
              <a:defRPr/>
            </a:pPr>
            <a:fld id="{9EB38E14-CE12-4F62-A771-BB873DABF22F}" type="slidenum">
              <a:rPr lang="ru-RU" sz="1200">
                <a:solidFill>
                  <a:schemeClr val="tx1"/>
                </a:solidFill>
                <a:latin typeface="+mn-lt"/>
              </a:rPr>
              <a:pPr algn="r">
                <a:defRPr/>
              </a:pPr>
              <a:t>6</a:t>
            </a:fld>
            <a:endParaRPr lang="ru-RU" sz="12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76675" y="9483725"/>
            <a:ext cx="2963863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38" tIns="45770" rIns="91538" bIns="45770" anchor="b"/>
          <a:lstStyle/>
          <a:p>
            <a:pPr algn="r">
              <a:defRPr/>
            </a:pPr>
            <a:fld id="{9EB38E14-CE12-4F62-A771-BB873DABF22F}" type="slidenum">
              <a:rPr lang="ru-RU" sz="1200">
                <a:solidFill>
                  <a:schemeClr val="tx1"/>
                </a:solidFill>
                <a:latin typeface="+mn-lt"/>
              </a:rPr>
              <a:pPr algn="r">
                <a:defRPr/>
              </a:pPr>
              <a:t>7</a:t>
            </a:fld>
            <a:endParaRPr lang="ru-RU" sz="12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76675" y="9483725"/>
            <a:ext cx="2963863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38" tIns="45770" rIns="91538" bIns="45770" anchor="b"/>
          <a:lstStyle/>
          <a:p>
            <a:pPr algn="r">
              <a:defRPr/>
            </a:pPr>
            <a:fld id="{A4CE66D0-64BF-43BC-8386-7A8265091A81}" type="slidenum">
              <a:rPr lang="ru-RU" sz="1200">
                <a:solidFill>
                  <a:schemeClr val="tx1"/>
                </a:solidFill>
                <a:latin typeface="+mn-lt"/>
              </a:rPr>
              <a:pPr algn="r">
                <a:defRPr/>
              </a:pPr>
              <a:t>8</a:t>
            </a:fld>
            <a:endParaRPr lang="ru-RU" sz="12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76675" y="9483725"/>
            <a:ext cx="2963863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38" tIns="45770" rIns="91538" bIns="45770" anchor="b"/>
          <a:lstStyle/>
          <a:p>
            <a:pPr algn="r">
              <a:defRPr/>
            </a:pPr>
            <a:fld id="{6F394BE9-565D-48E8-AD7E-2576EA44B68D}" type="slidenum">
              <a:rPr lang="ru-RU" sz="1200">
                <a:solidFill>
                  <a:schemeClr val="tx1"/>
                </a:solidFill>
                <a:latin typeface="+mn-lt"/>
              </a:rPr>
              <a:pPr algn="r">
                <a:defRPr/>
              </a:pPr>
              <a:t>9</a:t>
            </a:fld>
            <a:endParaRPr lang="ru-RU" sz="12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E5FA-E400-459E-99E3-476062F0378E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B06A1-03F8-4FEC-989A-FEEADF099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EF6B-DF85-401D-9F1A-D1E8BEC211C5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DDE9B-CB1E-4FDC-9E79-B8E24D3F1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3D97-5257-4455-AEE4-027D3C205B3B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D96C3-9AD7-4F8B-95AF-A92D51F22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6223-99B2-45D3-B484-E77902929506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09B0-6DBE-4E9F-AE3E-4C7E29F19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0E1C-080E-473E-91C7-3AE78366C685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B3882-6ECC-4662-94F8-50AE0051E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D85F-2AA2-477D-8E37-49BBD4DF7E7A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81C70-94AB-4F63-A72B-80156788C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9A07-A061-456A-BF4E-44429446EDF6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89F67-FAB4-483C-8A3E-48892ABD8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3B05D-5C9A-4767-B444-BED01441B456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40734-7A09-41FE-BC96-6060BDCFA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31219-4B2B-49E1-9725-A6A0E62B365A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622A-CB7B-42C0-9D37-0D6ACE1A2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C0CD9-1644-44FC-BBDD-DED1BD44975C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AF5A-0F3B-46C3-9E8A-8904843F2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37ADD-49CB-47C7-A6FD-17FCBA99AEC6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1E3DE-E086-49D8-ADCB-D29E05CF6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9924A73-6E4E-4603-9262-2A72D584615B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6902AEC-7454-4FA3-8365-F71A5E82E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7" r:id="rId2"/>
    <p:sldLayoutId id="2147483816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7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_____Microsoft_Office_Excel_97-20031.xls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hyperlink" Target="http://images.yandex.ru/yandsearch?source=psearch&amp;text=%D0%BC%D0%B8%D0%BD%D1%84%D0%B8%D0%BD%20%D1%80%D0%BE%D1%81%D1%81%D0%B8%D0%B8&amp;pos=23&amp;rpt=simage&amp;lr=7&amp;uinfo=sw-1263-sh-930-fw-1038-fh-598-pd-1&amp;img_url=http://img01.rl0.ru/8acea374b892497ca02a24b940c3074d/c144x90/expert.ru/data/public/366546/366691/mivib-------300-200.jpg" TargetMode="External"/><Relationship Id="rId4" Type="http://schemas.openxmlformats.org/officeDocument/2006/relationships/oleObject" Target="../embeddings/_____Microsoft_Office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858000"/>
            <a:ext cx="91440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395536" y="3140968"/>
            <a:ext cx="381642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ГРАЖДАН»</a:t>
            </a:r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566738" y="6323013"/>
            <a:ext cx="84407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Рисунок 9" descr="герб Октябрьского района (для бланка)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"/>
            <a:ext cx="9144000" cy="256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AutoShape 9" descr="http://www.%D0%BC%D1%80%D0%B4%D0%BA.%D1%80%D1%84/attachments/Image/Bezymyannyy4.PNG?template=gener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http://www.%D0%BC%D1%80%D0%B4%D0%BA.%D1%80%D1%84/attachments/Image/Bezymyannyy4.PNG?template=gener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323528" y="6270140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Финансовое управление Администрации муниципального района </a:t>
            </a:r>
            <a:r>
              <a:rPr lang="ru-RU" sz="1200" dirty="0" err="1" smtClean="0">
                <a:solidFill>
                  <a:schemeClr val="tx1"/>
                </a:solidFill>
              </a:rPr>
              <a:t>Мишкинский</a:t>
            </a:r>
            <a:r>
              <a:rPr lang="ru-RU" sz="1200" dirty="0" smtClean="0">
                <a:solidFill>
                  <a:schemeClr val="tx1"/>
                </a:solidFill>
              </a:rPr>
              <a:t> район  Республики Башкортостан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3793" name="Picture 1" descr="C:\Users\MJV\Desktop\карта райо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3932" y="2564904"/>
            <a:ext cx="5060068" cy="3661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Номер слайда 20"/>
          <p:cNvSpPr txBox="1">
            <a:spLocks noGrp="1"/>
          </p:cNvSpPr>
          <p:nvPr/>
        </p:nvSpPr>
        <p:spPr bwMode="auto">
          <a:xfrm>
            <a:off x="8786813" y="6572250"/>
            <a:ext cx="357187" cy="285750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6C93DBAD-A4A1-42DC-A0F1-32B0D4F33B9E}" type="slidenum">
              <a:rPr lang="ru-RU" sz="1000" b="1">
                <a:solidFill>
                  <a:schemeClr val="bg1"/>
                </a:solidFill>
                <a:cs typeface="Arial" charset="0"/>
              </a:rPr>
              <a:pPr algn="ctr"/>
              <a:t>2</a:t>
            </a:fld>
            <a:endParaRPr lang="ru-RU" sz="1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48" name="TextBox 14"/>
          <p:cNvSpPr txBox="1">
            <a:spLocks noChangeArrowheads="1"/>
          </p:cNvSpPr>
          <p:nvPr/>
        </p:nvSpPr>
        <p:spPr bwMode="auto">
          <a:xfrm>
            <a:off x="642938" y="115888"/>
            <a:ext cx="85010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cs typeface="Arial" charset="0"/>
              </a:rPr>
              <a:t>Определение бюджета, виды бюджетов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58000"/>
            <a:ext cx="91440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3924300" y="1268413"/>
            <a:ext cx="47513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  форма  образования  и расходования денежных средств для решения  задач  и  функций государства  и местного самоуправления</a:t>
            </a:r>
          </a:p>
        </p:txBody>
      </p:sp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298450" y="3467100"/>
            <a:ext cx="57864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Каждое публично-правовое образование имеет свой </a:t>
            </a: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Российская Федерация - федеральный бюджет, </a:t>
            </a:r>
          </a:p>
          <a:p>
            <a:pPr marL="342900" indent="-342900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  Субъекты Российской Федерации – областной, краевой, республиканские бюджеты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Муниципальные районы, городские округа, городские и сельские поселения – местные бюджеты.</a:t>
            </a:r>
          </a:p>
        </p:txBody>
      </p:sp>
      <p:pic>
        <p:nvPicPr>
          <p:cNvPr id="6152" name="Picture 17" descr="0056d3601028855fab25ca8ce42fd4f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08050"/>
            <a:ext cx="3240087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3" descr="http://i.lb.ua/103/14/ef356f030d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3641725"/>
            <a:ext cx="297815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9" descr="герб Октябрьского района (для бланка)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55768" y="0"/>
            <a:ext cx="208823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0" y="0"/>
            <a:ext cx="9144000" cy="5984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Номер слайда 20"/>
          <p:cNvSpPr txBox="1">
            <a:spLocks noGrp="1"/>
          </p:cNvSpPr>
          <p:nvPr/>
        </p:nvSpPr>
        <p:spPr bwMode="auto">
          <a:xfrm>
            <a:off x="8786813" y="6572250"/>
            <a:ext cx="357187" cy="285750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F95FBD55-7298-4D62-930B-35CD3685E85E}" type="slidenum">
              <a:rPr lang="ru-RU" sz="1000" b="1">
                <a:solidFill>
                  <a:schemeClr val="bg1"/>
                </a:solidFill>
                <a:cs typeface="Arial" charset="0"/>
              </a:rPr>
              <a:pPr algn="ctr"/>
              <a:t>3</a:t>
            </a:fld>
            <a:endParaRPr lang="ru-RU" sz="1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172" name="TextBox 14"/>
          <p:cNvSpPr txBox="1">
            <a:spLocks noChangeArrowheads="1"/>
          </p:cNvSpPr>
          <p:nvPr/>
        </p:nvSpPr>
        <p:spPr bwMode="auto">
          <a:xfrm>
            <a:off x="539750" y="142875"/>
            <a:ext cx="8604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cs typeface="Arial" charset="0"/>
              </a:rPr>
              <a:t>Бюджеты публично-правовых образований </a:t>
            </a:r>
            <a:r>
              <a:rPr lang="ru-RU" sz="1600" dirty="0" err="1" smtClean="0">
                <a:solidFill>
                  <a:schemeClr val="tx1"/>
                </a:solidFill>
                <a:cs typeface="Arial" charset="0"/>
              </a:rPr>
              <a:t>Мишкинского</a:t>
            </a: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cs typeface="Arial" charset="0"/>
              </a:rPr>
              <a:t>района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58000"/>
            <a:ext cx="91440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250825" y="6453188"/>
            <a:ext cx="84407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Финансовое  управление Администрации  муниципального  района </a:t>
            </a:r>
            <a:r>
              <a:rPr lang="ru-RU" sz="1200" dirty="0" err="1" smtClean="0">
                <a:solidFill>
                  <a:schemeClr val="tx1"/>
                </a:solidFill>
              </a:rPr>
              <a:t>Мишкинский</a:t>
            </a:r>
            <a:r>
              <a:rPr lang="ru-RU" sz="1200" dirty="0" smtClean="0">
                <a:solidFill>
                  <a:schemeClr val="tx1"/>
                </a:solidFill>
              </a:rPr>
              <a:t> район  Республики Башкортостан 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7175" name="Text Box 20"/>
          <p:cNvSpPr txBox="1">
            <a:spLocks noChangeArrowheads="1"/>
          </p:cNvSpPr>
          <p:nvPr/>
        </p:nvSpPr>
        <p:spPr bwMode="auto">
          <a:xfrm>
            <a:off x="4333875" y="1196975"/>
            <a:ext cx="463073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публично-правовыми образованиями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Мишкинского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 сформировано     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бюджетов муниципального образования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Мишкинский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район, в том числе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1). Бюджет муниципального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Мишкинский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2). 14(четырнадцать)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бюджетов сельских поселений муниципального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Мишкинский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герб Октябрьского района (для бланка)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55768" y="0"/>
            <a:ext cx="208823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://boombob.ru/img/picture/Jun/25/86ed01b5bf56c079756e346e179aec62/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3600400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Номер слайда 20"/>
          <p:cNvSpPr txBox="1">
            <a:spLocks noGrp="1"/>
          </p:cNvSpPr>
          <p:nvPr/>
        </p:nvSpPr>
        <p:spPr bwMode="auto">
          <a:xfrm>
            <a:off x="8786813" y="6572250"/>
            <a:ext cx="357187" cy="285750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52AFBFBB-0315-436D-A7B3-E384A184D4F1}" type="slidenum">
              <a:rPr lang="ru-RU" sz="1000" b="1">
                <a:solidFill>
                  <a:schemeClr val="bg1"/>
                </a:solidFill>
                <a:cs typeface="Arial" charset="0"/>
              </a:rPr>
              <a:pPr algn="ctr"/>
              <a:t>4</a:t>
            </a:fld>
            <a:endParaRPr lang="ru-RU" sz="1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196" name="TextBox 14"/>
          <p:cNvSpPr txBox="1">
            <a:spLocks noChangeArrowheads="1"/>
          </p:cNvSpPr>
          <p:nvPr/>
        </p:nvSpPr>
        <p:spPr bwMode="auto">
          <a:xfrm>
            <a:off x="642938" y="142875"/>
            <a:ext cx="8501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58000"/>
            <a:ext cx="91440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250825" y="6424613"/>
            <a:ext cx="8440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Финансовое  управление Администрации  муниципального  района </a:t>
            </a:r>
            <a:r>
              <a:rPr lang="ru-RU" sz="1200" dirty="0" err="1" smtClean="0">
                <a:solidFill>
                  <a:schemeClr val="tx1"/>
                </a:solidFill>
              </a:rPr>
              <a:t>Мишкинский</a:t>
            </a:r>
            <a:r>
              <a:rPr lang="ru-RU" sz="1200" dirty="0" smtClean="0">
                <a:solidFill>
                  <a:schemeClr val="tx1"/>
                </a:solidFill>
              </a:rPr>
              <a:t> район  Республики Башкортостан 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8199" name="AutoShape 14"/>
          <p:cNvSpPr>
            <a:spLocks noChangeArrowheads="1"/>
          </p:cNvSpPr>
          <p:nvPr/>
        </p:nvSpPr>
        <p:spPr bwMode="auto">
          <a:xfrm>
            <a:off x="2195513" y="908050"/>
            <a:ext cx="576262" cy="649288"/>
          </a:xfrm>
          <a:prstGeom prst="downArrow">
            <a:avLst>
              <a:gd name="adj1" fmla="val 50000"/>
              <a:gd name="adj2" fmla="val 281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AutoShape 16"/>
          <p:cNvSpPr>
            <a:spLocks noChangeArrowheads="1"/>
          </p:cNvSpPr>
          <p:nvPr/>
        </p:nvSpPr>
        <p:spPr bwMode="auto">
          <a:xfrm>
            <a:off x="6732588" y="981075"/>
            <a:ext cx="576262" cy="576263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Text Box 17"/>
          <p:cNvSpPr txBox="1">
            <a:spLocks noChangeArrowheads="1"/>
          </p:cNvSpPr>
          <p:nvPr/>
        </p:nvSpPr>
        <p:spPr bwMode="auto">
          <a:xfrm>
            <a:off x="395288" y="3213100"/>
            <a:ext cx="3867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 средства или </a:t>
            </a: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8202" name="Text Box 18"/>
          <p:cNvSpPr txBox="1">
            <a:spLocks noChangeArrowheads="1"/>
          </p:cNvSpPr>
          <p:nvPr/>
        </p:nvSpPr>
        <p:spPr bwMode="auto">
          <a:xfrm>
            <a:off x="4427538" y="3213100"/>
            <a:ext cx="453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или </a:t>
            </a: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8203" name="Text Box 19"/>
          <p:cNvSpPr txBox="1">
            <a:spLocks noChangeArrowheads="1"/>
          </p:cNvSpPr>
          <p:nvPr/>
        </p:nvSpPr>
        <p:spPr bwMode="auto">
          <a:xfrm>
            <a:off x="1692275" y="4221163"/>
            <a:ext cx="52562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ИМЕЕМ ДЕФИЦИТ БЮДЖЕТА</a:t>
            </a:r>
          </a:p>
        </p:txBody>
      </p:sp>
      <p:sp>
        <p:nvSpPr>
          <p:cNvPr id="8204" name="Text Box 20"/>
          <p:cNvSpPr txBox="1">
            <a:spLocks noChangeArrowheads="1"/>
          </p:cNvSpPr>
          <p:nvPr/>
        </p:nvSpPr>
        <p:spPr bwMode="auto">
          <a:xfrm>
            <a:off x="1692275" y="3933825"/>
            <a:ext cx="5405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ИМЕЕМ ПРОФИЦИТ БЮДЖЕТА</a:t>
            </a:r>
          </a:p>
        </p:txBody>
      </p:sp>
      <p:sp>
        <p:nvSpPr>
          <p:cNvPr id="8205" name="Text Box 21"/>
          <p:cNvSpPr txBox="1">
            <a:spLocks noChangeArrowheads="1"/>
          </p:cNvSpPr>
          <p:nvPr/>
        </p:nvSpPr>
        <p:spPr bwMode="auto">
          <a:xfrm>
            <a:off x="1331913" y="4581525"/>
            <a:ext cx="72723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МЕСТНОГО БЮДЖЕТА НЕ ДОЛЖЕН ПРЕВЫШАТЬ 10 %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 В СЛУЧАЕ УТВЕРЖДЕНИЯ МУНИЦИПАЛЬНЫМ ПРАВОВЫМ АКТОМ ПРЕДСТАВИТЕЛЬНОГО ОРГАНА МУНИЦИПАЛЬНОГО ОБРАЗОВАНИЯ О БЮДЖЕТЕ В СОСТАВЕ ИСТОЧНИКОВ  ФИНАНСИРОВАНИЯ ДЕФИЦИТА МЕСТНОГО БЮДЖЕТА СНИЖЕНИЯ ОСТАТКОВ СРЕДСТВ НА СЧЕТАХ ПО УЧЕТУ СРЕДСТВ МЕСТНОГО БЮДЖЕТА ДЕФИЦИТ МЕСТНОГО БЮДЖЕТА МОЖЕТ ПРЕВЫСИТЬ ОГРАНИЧЕНИЯ В ПРЕДЕЛАХ СУММЫ  ОСТАТКОВ НА СЧЕТАХ ПО УЧЕТУ СРЕДСТВ МЕСТНОГО БЮДЖЕТА</a:t>
            </a:r>
          </a:p>
        </p:txBody>
      </p:sp>
      <p:sp>
        <p:nvSpPr>
          <p:cNvPr id="8206" name="Text Box 22"/>
          <p:cNvSpPr txBox="1">
            <a:spLocks noChangeArrowheads="1"/>
          </p:cNvSpPr>
          <p:nvPr/>
        </p:nvSpPr>
        <p:spPr bwMode="auto">
          <a:xfrm>
            <a:off x="322263" y="5683250"/>
            <a:ext cx="1370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en-US" sz="1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8" name="Picture 20" descr="http://festival-center.ru/upload/iblock/460/460405214f5f5a35c85178ffcd314c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628775"/>
            <a:ext cx="31686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9" descr="герб Октябрьского района (для бланка)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55768" y="0"/>
            <a:ext cx="208823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mywishlist.ru/pic/i/wish/orig/006/096/38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556792"/>
            <a:ext cx="3384376" cy="1679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Номер слайда 20"/>
          <p:cNvSpPr txBox="1">
            <a:spLocks noGrp="1"/>
          </p:cNvSpPr>
          <p:nvPr/>
        </p:nvSpPr>
        <p:spPr bwMode="auto">
          <a:xfrm>
            <a:off x="8786813" y="6572250"/>
            <a:ext cx="357187" cy="285750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52AFBFBB-0315-436D-A7B3-E384A184D4F1}" type="slidenum">
              <a:rPr lang="ru-RU" sz="1000" b="1">
                <a:solidFill>
                  <a:schemeClr val="bg1"/>
                </a:solidFill>
                <a:cs typeface="Arial" charset="0"/>
              </a:rPr>
              <a:pPr algn="ctr"/>
              <a:t>5</a:t>
            </a:fld>
            <a:endParaRPr lang="ru-RU" sz="1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196" name="TextBox 14"/>
          <p:cNvSpPr txBox="1">
            <a:spLocks noChangeArrowheads="1"/>
          </p:cNvSpPr>
          <p:nvPr/>
        </p:nvSpPr>
        <p:spPr bwMode="auto">
          <a:xfrm>
            <a:off x="642938" y="142875"/>
            <a:ext cx="8501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58000"/>
            <a:ext cx="91440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250825" y="6424613"/>
            <a:ext cx="8440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Финансовое  управление Администрации  муниципального  района </a:t>
            </a:r>
            <a:r>
              <a:rPr lang="ru-RU" sz="1200" dirty="0" err="1" smtClean="0">
                <a:solidFill>
                  <a:schemeClr val="tx1"/>
                </a:solidFill>
              </a:rPr>
              <a:t>Мишкинский</a:t>
            </a:r>
            <a:r>
              <a:rPr lang="ru-RU" sz="1200" dirty="0" smtClean="0">
                <a:solidFill>
                  <a:schemeClr val="tx1"/>
                </a:solidFill>
              </a:rPr>
              <a:t> район  Республики Башкортостан </a:t>
            </a:r>
            <a:endParaRPr lang="ru-RU" sz="1200" i="1" dirty="0">
              <a:solidFill>
                <a:schemeClr val="tx1"/>
              </a:solidFill>
            </a:endParaRPr>
          </a:p>
        </p:txBody>
      </p:sp>
      <p:pic>
        <p:nvPicPr>
          <p:cNvPr id="18" name="Рисунок 9" descr="герб Октябрьского района (для бланка)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55768" y="0"/>
            <a:ext cx="208823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8280920" cy="559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Номер слайда 20"/>
          <p:cNvSpPr txBox="1">
            <a:spLocks noGrp="1"/>
          </p:cNvSpPr>
          <p:nvPr/>
        </p:nvSpPr>
        <p:spPr bwMode="auto">
          <a:xfrm>
            <a:off x="8786813" y="6572250"/>
            <a:ext cx="357187" cy="285750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52AFBFBB-0315-436D-A7B3-E384A184D4F1}" type="slidenum">
              <a:rPr lang="ru-RU" sz="1000" b="1">
                <a:solidFill>
                  <a:schemeClr val="bg1"/>
                </a:solidFill>
                <a:cs typeface="Arial" charset="0"/>
              </a:rPr>
              <a:pPr algn="ctr"/>
              <a:t>6</a:t>
            </a:fld>
            <a:endParaRPr lang="ru-RU" sz="1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196" name="TextBox 14"/>
          <p:cNvSpPr txBox="1">
            <a:spLocks noChangeArrowheads="1"/>
          </p:cNvSpPr>
          <p:nvPr/>
        </p:nvSpPr>
        <p:spPr bwMode="auto">
          <a:xfrm>
            <a:off x="642938" y="142875"/>
            <a:ext cx="8501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58000"/>
            <a:ext cx="91440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250825" y="6424613"/>
            <a:ext cx="8440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Финансовое  управление Администрации  муниципального  района </a:t>
            </a:r>
            <a:r>
              <a:rPr lang="ru-RU" sz="1200" dirty="0" err="1" smtClean="0">
                <a:solidFill>
                  <a:schemeClr val="tx1"/>
                </a:solidFill>
              </a:rPr>
              <a:t>Мишкинский</a:t>
            </a:r>
            <a:r>
              <a:rPr lang="ru-RU" sz="1200" dirty="0" smtClean="0">
                <a:solidFill>
                  <a:schemeClr val="tx1"/>
                </a:solidFill>
              </a:rPr>
              <a:t> район  Республики Башкортостан </a:t>
            </a:r>
            <a:endParaRPr lang="ru-RU" sz="1200" i="1" dirty="0">
              <a:solidFill>
                <a:schemeClr val="tx1"/>
              </a:solidFill>
            </a:endParaRPr>
          </a:p>
        </p:txBody>
      </p:sp>
      <p:pic>
        <p:nvPicPr>
          <p:cNvPr id="18" name="Рисунок 9" descr="герб Октябрьского района (для бланка)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55768" y="0"/>
            <a:ext cx="208823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758" y="708698"/>
            <a:ext cx="8258682" cy="567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Номер слайда 20"/>
          <p:cNvSpPr txBox="1">
            <a:spLocks noGrp="1"/>
          </p:cNvSpPr>
          <p:nvPr/>
        </p:nvSpPr>
        <p:spPr bwMode="auto">
          <a:xfrm>
            <a:off x="8786813" y="6572250"/>
            <a:ext cx="357187" cy="285750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52AFBFBB-0315-436D-A7B3-E384A184D4F1}" type="slidenum">
              <a:rPr lang="ru-RU" sz="1000" b="1">
                <a:solidFill>
                  <a:schemeClr val="bg1"/>
                </a:solidFill>
                <a:cs typeface="Arial" charset="0"/>
              </a:rPr>
              <a:pPr algn="ctr"/>
              <a:t>7</a:t>
            </a:fld>
            <a:endParaRPr lang="ru-RU" sz="1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196" name="TextBox 14"/>
          <p:cNvSpPr txBox="1">
            <a:spLocks noChangeArrowheads="1"/>
          </p:cNvSpPr>
          <p:nvPr/>
        </p:nvSpPr>
        <p:spPr bwMode="auto">
          <a:xfrm>
            <a:off x="642938" y="142875"/>
            <a:ext cx="8501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58000"/>
            <a:ext cx="91440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250825" y="6424613"/>
            <a:ext cx="8440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Финансовое  управление Администрации  муниципального  района </a:t>
            </a:r>
            <a:r>
              <a:rPr lang="ru-RU" sz="1200" dirty="0" err="1" smtClean="0">
                <a:solidFill>
                  <a:schemeClr val="tx1"/>
                </a:solidFill>
              </a:rPr>
              <a:t>Мишкинский</a:t>
            </a:r>
            <a:r>
              <a:rPr lang="ru-RU" sz="1200" dirty="0" smtClean="0">
                <a:solidFill>
                  <a:schemeClr val="tx1"/>
                </a:solidFill>
              </a:rPr>
              <a:t> район  Республики Башкортостан </a:t>
            </a:r>
            <a:endParaRPr lang="ru-RU" sz="1200" i="1" dirty="0">
              <a:solidFill>
                <a:schemeClr val="tx1"/>
              </a:solidFill>
            </a:endParaRPr>
          </a:p>
        </p:txBody>
      </p:sp>
      <p:pic>
        <p:nvPicPr>
          <p:cNvPr id="18" name="Рисунок 9" descr="герб Октябрьского района (для бланка)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55768" y="0"/>
            <a:ext cx="208823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25" y="657225"/>
            <a:ext cx="83629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Номер слайда 20"/>
          <p:cNvSpPr txBox="1">
            <a:spLocks noGrp="1"/>
          </p:cNvSpPr>
          <p:nvPr/>
        </p:nvSpPr>
        <p:spPr bwMode="auto">
          <a:xfrm>
            <a:off x="8786813" y="6572250"/>
            <a:ext cx="357187" cy="285750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DCF2C899-7E9B-45D2-891D-94AEC03C6BC9}" type="slidenum">
              <a:rPr lang="ru-RU" sz="1000" b="1">
                <a:solidFill>
                  <a:schemeClr val="bg1"/>
                </a:solidFill>
                <a:cs typeface="Arial" charset="0"/>
              </a:rPr>
              <a:pPr algn="ctr"/>
              <a:t>8</a:t>
            </a:fld>
            <a:endParaRPr lang="ru-RU" sz="1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268" name="TextBox 14"/>
          <p:cNvSpPr txBox="1">
            <a:spLocks noChangeArrowheads="1"/>
          </p:cNvSpPr>
          <p:nvPr/>
        </p:nvSpPr>
        <p:spPr bwMode="auto">
          <a:xfrm>
            <a:off x="642938" y="142875"/>
            <a:ext cx="8501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cs typeface="Arial" charset="0"/>
              </a:rPr>
              <a:t>Основные параметры бюджета </a:t>
            </a:r>
            <a:r>
              <a:rPr lang="ru-RU" sz="1600" dirty="0" err="1" smtClean="0">
                <a:solidFill>
                  <a:schemeClr val="tx1"/>
                </a:solidFill>
                <a:cs typeface="Arial" charset="0"/>
              </a:rPr>
              <a:t>Мишкинскогоо</a:t>
            </a: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cs typeface="Arial" charset="0"/>
              </a:rPr>
              <a:t>района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58000"/>
            <a:ext cx="91440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07975" y="6453188"/>
            <a:ext cx="8440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Финансовое  управление Администрации  муниципального  района </a:t>
            </a:r>
            <a:r>
              <a:rPr lang="ru-RU" sz="1200" dirty="0" err="1" smtClean="0">
                <a:solidFill>
                  <a:schemeClr val="tx1"/>
                </a:solidFill>
              </a:rPr>
              <a:t>Мишкинский</a:t>
            </a:r>
            <a:r>
              <a:rPr lang="ru-RU" sz="1200" dirty="0" smtClean="0">
                <a:solidFill>
                  <a:schemeClr val="tx1"/>
                </a:solidFill>
              </a:rPr>
              <a:t> район  Республики Башкортостан 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1271" name="Text Box 21"/>
          <p:cNvSpPr txBox="1">
            <a:spLocks noChangeArrowheads="1"/>
          </p:cNvSpPr>
          <p:nvPr/>
        </p:nvSpPr>
        <p:spPr bwMode="auto">
          <a:xfrm>
            <a:off x="4527550" y="1268413"/>
            <a:ext cx="443706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483 895,3  тыс.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483 895,3 тыс.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0,00 тыс. 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год: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454 933,8 тыс.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454 933,8 тыс.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условно-утвержденные расходы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4 066 тыс.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– 0,00 млн. руб.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год: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465 905,9 тыс.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465 905,5 тыс.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условно утвержденные расходы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8674,5 тыс.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дефицит/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0,00 млн. руб.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Text Box 22"/>
          <p:cNvSpPr txBox="1">
            <a:spLocks noChangeArrowheads="1"/>
          </p:cNvSpPr>
          <p:nvPr/>
        </p:nvSpPr>
        <p:spPr bwMode="auto">
          <a:xfrm>
            <a:off x="4572000" y="620713"/>
            <a:ext cx="9268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тыс. </a:t>
            </a:r>
            <a:r>
              <a:rPr lang="ru-RU" sz="1400" dirty="0">
                <a:solidFill>
                  <a:schemeClr val="tx1"/>
                </a:solidFill>
              </a:rPr>
              <a:t>руб.</a:t>
            </a:r>
          </a:p>
        </p:txBody>
      </p:sp>
      <p:graphicFrame>
        <p:nvGraphicFramePr>
          <p:cNvPr id="11273" name="Object 23"/>
          <p:cNvGraphicFramePr>
            <a:graphicFrameLocks noChangeAspect="1"/>
          </p:cNvGraphicFramePr>
          <p:nvPr/>
        </p:nvGraphicFramePr>
        <p:xfrm>
          <a:off x="257175" y="836613"/>
          <a:ext cx="5013325" cy="4619625"/>
        </p:xfrm>
        <a:graphic>
          <a:graphicData uri="http://schemas.openxmlformats.org/presentationml/2006/ole">
            <p:oleObj spid="_x0000_s11273" r:id="rId4" imgW="5017443" imgH="4621169" progId="Excel.Sheet.8">
              <p:embed/>
            </p:oleObj>
          </a:graphicData>
        </a:graphic>
      </p:graphicFrame>
      <p:pic>
        <p:nvPicPr>
          <p:cNvPr id="12" name="Рисунок 9" descr="герб Октябрьского района (для бланка)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55768" y="0"/>
            <a:ext cx="208823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Номер слайда 20"/>
          <p:cNvSpPr txBox="1">
            <a:spLocks noGrp="1"/>
          </p:cNvSpPr>
          <p:nvPr/>
        </p:nvSpPr>
        <p:spPr bwMode="auto">
          <a:xfrm>
            <a:off x="8786813" y="6572250"/>
            <a:ext cx="357187" cy="285750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4A58FC87-4020-42C5-86FA-771E162CC361}" type="slidenum">
              <a:rPr lang="ru-RU" sz="1000" b="1">
                <a:solidFill>
                  <a:schemeClr val="bg1"/>
                </a:solidFill>
                <a:cs typeface="Arial" charset="0"/>
              </a:rPr>
              <a:pPr algn="ctr"/>
              <a:t>9</a:t>
            </a:fld>
            <a:endParaRPr lang="ru-RU" sz="1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340" name="TextBox 14"/>
          <p:cNvSpPr txBox="1">
            <a:spLocks noChangeArrowheads="1"/>
          </p:cNvSpPr>
          <p:nvPr/>
        </p:nvSpPr>
        <p:spPr bwMode="auto">
          <a:xfrm>
            <a:off x="683568" y="142875"/>
            <a:ext cx="846043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Мишкинского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58000"/>
            <a:ext cx="91440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250825" y="6453188"/>
            <a:ext cx="8440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Финансовое  управление Администрации  муниципального  района </a:t>
            </a:r>
            <a:r>
              <a:rPr lang="ru-RU" sz="1200" dirty="0" err="1" smtClean="0">
                <a:solidFill>
                  <a:schemeClr val="tx1"/>
                </a:solidFill>
              </a:rPr>
              <a:t>Мишкинский</a:t>
            </a:r>
            <a:r>
              <a:rPr lang="ru-RU" sz="1200" dirty="0" smtClean="0">
                <a:solidFill>
                  <a:schemeClr val="tx1"/>
                </a:solidFill>
              </a:rPr>
              <a:t> район  Республики Башкортостан </a:t>
            </a:r>
            <a:endParaRPr lang="ru-RU" sz="1200" i="1" dirty="0">
              <a:solidFill>
                <a:schemeClr val="tx1"/>
              </a:solidFill>
            </a:endParaRPr>
          </a:p>
        </p:txBody>
      </p:sp>
      <p:graphicFrame>
        <p:nvGraphicFramePr>
          <p:cNvPr id="14343" name="Object 13"/>
          <p:cNvGraphicFramePr>
            <a:graphicFrameLocks noChangeAspect="1"/>
          </p:cNvGraphicFramePr>
          <p:nvPr/>
        </p:nvGraphicFramePr>
        <p:xfrm>
          <a:off x="2916238" y="1196975"/>
          <a:ext cx="4960937" cy="3657600"/>
        </p:xfrm>
        <a:graphic>
          <a:graphicData uri="http://schemas.openxmlformats.org/presentationml/2006/ole">
            <p:oleObj spid="_x0000_s14343" name="Worksheet" r:id="rId4" imgW="4962457" imgH="3657600" progId="Excel.Sheet.8">
              <p:embed/>
            </p:oleObj>
          </a:graphicData>
        </a:graphic>
      </p:graphicFrame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6227763" y="3068638"/>
            <a:ext cx="2809875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Наибольшие поступления в доход бюджета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Мишкинского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 будут обеспечены за счет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НДФЛ, 13%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70620,2 тыс.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(57,4%);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13450,0 тыс.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(11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Остальные налоговые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неналоговые доходы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39046,8 тыс.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(26,1%).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5" name="Text Box 16"/>
          <p:cNvSpPr txBox="1">
            <a:spLocks noChangeArrowheads="1"/>
          </p:cNvSpPr>
          <p:nvPr/>
        </p:nvSpPr>
        <p:spPr bwMode="auto">
          <a:xfrm>
            <a:off x="250825" y="5135563"/>
            <a:ext cx="5905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других бюджетов бюджетной системы РФ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осуществления полномочий по вопросам местного значения и осуществления государственных полномочий будут перечислены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дотации, субвенции, субсидии и иные межбюджетные трансферты.</a:t>
            </a:r>
          </a:p>
        </p:txBody>
      </p:sp>
      <p:pic>
        <p:nvPicPr>
          <p:cNvPr id="14346" name="Picture 19" descr="aminfin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765175"/>
            <a:ext cx="26654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WordArt 24"/>
          <p:cNvSpPr>
            <a:spLocks noChangeArrowheads="1" noChangeShapeType="1" noTextEdit="1"/>
          </p:cNvSpPr>
          <p:nvPr/>
        </p:nvSpPr>
        <p:spPr bwMode="auto">
          <a:xfrm>
            <a:off x="3130550" y="1484313"/>
            <a:ext cx="2881313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ДОХОДЫ БЮДЖЕТА</a:t>
            </a:r>
          </a:p>
        </p:txBody>
      </p:sp>
      <p:sp>
        <p:nvSpPr>
          <p:cNvPr id="14348" name="Text Box 25"/>
          <p:cNvSpPr txBox="1">
            <a:spLocks noChangeArrowheads="1"/>
          </p:cNvSpPr>
          <p:nvPr/>
        </p:nvSpPr>
        <p:spPr bwMode="auto">
          <a:xfrm>
            <a:off x="395288" y="4294188"/>
            <a:ext cx="1800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pPr algn="ctr"/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14349" name="Text Box 26"/>
          <p:cNvSpPr txBox="1">
            <a:spLocks noChangeArrowheads="1"/>
          </p:cNvSpPr>
          <p:nvPr/>
        </p:nvSpPr>
        <p:spPr bwMode="auto">
          <a:xfrm>
            <a:off x="6302375" y="2636838"/>
            <a:ext cx="2371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Собственные</a:t>
            </a:r>
            <a:r>
              <a:rPr lang="ru-RU" b="1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1279" name="WordArt 27"/>
          <p:cNvSpPr>
            <a:spLocks noChangeArrowheads="1" noChangeShapeType="1" noTextEdit="1"/>
          </p:cNvSpPr>
          <p:nvPr/>
        </p:nvSpPr>
        <p:spPr bwMode="auto">
          <a:xfrm>
            <a:off x="2916238" y="4437063"/>
            <a:ext cx="3240087" cy="59213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>
              <a:defRPr/>
            </a:pP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483895,3 тыс. </a:t>
            </a: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52" name="Picture 22" descr="http://energo-news.ru/wp-content/uploads/2012/09/212431_image_lar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7813" y="73183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9" descr="герб Октябрьского района (для бланка)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055768" y="0"/>
            <a:ext cx="208823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8375</TotalTime>
  <Words>550</Words>
  <Application>Microsoft Office PowerPoint</Application>
  <PresentationFormat>Экран (4:3)</PresentationFormat>
  <Paragraphs>88</Paragraphs>
  <Slides>9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Воздушный поток</vt:lpstr>
      <vt:lpstr>Лист Microsoft Office Excel 97-2003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DERPT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prostokishina</dc:creator>
  <cp:lastModifiedBy>MJV</cp:lastModifiedBy>
  <cp:revision>1009</cp:revision>
  <cp:lastPrinted>2012-06-17T13:32:29Z</cp:lastPrinted>
  <dcterms:created xsi:type="dcterms:W3CDTF">2012-04-24T07:54:12Z</dcterms:created>
  <dcterms:modified xsi:type="dcterms:W3CDTF">2016-11-10T06:17:41Z</dcterms:modified>
</cp:coreProperties>
</file>